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DC6C89-EF4C-4512-A60D-9A06905CF95C}" v="105" dt="2024-10-14T09:57:08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61DC6C89-EF4C-4512-A60D-9A06905CF95C}"/>
    <pc:docChg chg="custSel addSld delSld modSld">
      <pc:chgData name="Fares Makki" userId="d0c14dd2-ce13-49c4-820b-c6a5e60d5a8d" providerId="ADAL" clId="{61DC6C89-EF4C-4512-A60D-9A06905CF95C}" dt="2024-10-15T05:41:22.048" v="1086" actId="47"/>
      <pc:docMkLst>
        <pc:docMk/>
      </pc:docMkLst>
      <pc:sldChg chg="modSp mod modAnim modNotesTx">
        <pc:chgData name="Fares Makki" userId="d0c14dd2-ce13-49c4-820b-c6a5e60d5a8d" providerId="ADAL" clId="{61DC6C89-EF4C-4512-A60D-9A06905CF95C}" dt="2024-10-14T09:34:38.414" v="606"/>
        <pc:sldMkLst>
          <pc:docMk/>
          <pc:sldMk cId="224819360" sldId="268"/>
        </pc:sldMkLst>
        <pc:spChg chg="mod">
          <ac:chgData name="Fares Makki" userId="d0c14dd2-ce13-49c4-820b-c6a5e60d5a8d" providerId="ADAL" clId="{61DC6C89-EF4C-4512-A60D-9A06905CF95C}" dt="2024-10-14T09:34:33.183" v="605" actId="20577"/>
          <ac:spMkLst>
            <pc:docMk/>
            <pc:sldMk cId="224819360" sldId="268"/>
            <ac:spMk id="3" creationId="{CFD77387-B332-BE04-1ED0-474D4E640828}"/>
          </ac:spMkLst>
        </pc:spChg>
      </pc:sldChg>
      <pc:sldChg chg="addSp modSp new mod modAnim modNotesTx">
        <pc:chgData name="Fares Makki" userId="d0c14dd2-ce13-49c4-820b-c6a5e60d5a8d" providerId="ADAL" clId="{61DC6C89-EF4C-4512-A60D-9A06905CF95C}" dt="2024-10-14T09:35:48.408" v="687" actId="20577"/>
        <pc:sldMkLst>
          <pc:docMk/>
          <pc:sldMk cId="3779166491" sldId="269"/>
        </pc:sldMkLst>
        <pc:spChg chg="mod">
          <ac:chgData name="Fares Makki" userId="d0c14dd2-ce13-49c4-820b-c6a5e60d5a8d" providerId="ADAL" clId="{61DC6C89-EF4C-4512-A60D-9A06905CF95C}" dt="2024-10-14T08:41:55.630" v="29" actId="20577"/>
          <ac:spMkLst>
            <pc:docMk/>
            <pc:sldMk cId="3779166491" sldId="269"/>
            <ac:spMk id="2" creationId="{3AF64C2D-0CB3-37A9-2E2B-719A17BC3F10}"/>
          </ac:spMkLst>
        </pc:spChg>
        <pc:spChg chg="mod">
          <ac:chgData name="Fares Makki" userId="d0c14dd2-ce13-49c4-820b-c6a5e60d5a8d" providerId="ADAL" clId="{61DC6C89-EF4C-4512-A60D-9A06905CF95C}" dt="2024-10-14T09:33:41.652" v="533" actId="20577"/>
          <ac:spMkLst>
            <pc:docMk/>
            <pc:sldMk cId="3779166491" sldId="269"/>
            <ac:spMk id="3" creationId="{72093F09-6442-9C17-E612-D3655AD8F5D6}"/>
          </ac:spMkLst>
        </pc:spChg>
        <pc:spChg chg="add mod">
          <ac:chgData name="Fares Makki" userId="d0c14dd2-ce13-49c4-820b-c6a5e60d5a8d" providerId="ADAL" clId="{61DC6C89-EF4C-4512-A60D-9A06905CF95C}" dt="2024-10-14T09:25:52.236" v="421" actId="1076"/>
          <ac:spMkLst>
            <pc:docMk/>
            <pc:sldMk cId="3779166491" sldId="269"/>
            <ac:spMk id="7" creationId="{18A8FCA8-A5E5-0096-ADE5-63644571A86C}"/>
          </ac:spMkLst>
        </pc:spChg>
        <pc:cxnChg chg="add mod">
          <ac:chgData name="Fares Makki" userId="d0c14dd2-ce13-49c4-820b-c6a5e60d5a8d" providerId="ADAL" clId="{61DC6C89-EF4C-4512-A60D-9A06905CF95C}" dt="2024-10-14T09:25:11.116" v="399" actId="208"/>
          <ac:cxnSpMkLst>
            <pc:docMk/>
            <pc:sldMk cId="3779166491" sldId="269"/>
            <ac:cxnSpMk id="5" creationId="{34B8698C-30FE-7978-0E91-D3432DE16CC9}"/>
          </ac:cxnSpMkLst>
        </pc:cxnChg>
      </pc:sldChg>
      <pc:sldChg chg="addSp modSp new del mod modAnim">
        <pc:chgData name="Fares Makki" userId="d0c14dd2-ce13-49c4-820b-c6a5e60d5a8d" providerId="ADAL" clId="{61DC6C89-EF4C-4512-A60D-9A06905CF95C}" dt="2024-10-15T05:41:22.048" v="1086" actId="47"/>
        <pc:sldMkLst>
          <pc:docMk/>
          <pc:sldMk cId="3611996795" sldId="270"/>
        </pc:sldMkLst>
        <pc:spChg chg="mod">
          <ac:chgData name="Fares Makki" userId="d0c14dd2-ce13-49c4-820b-c6a5e60d5a8d" providerId="ADAL" clId="{61DC6C89-EF4C-4512-A60D-9A06905CF95C}" dt="2024-10-14T09:48:11.992" v="695" actId="20577"/>
          <ac:spMkLst>
            <pc:docMk/>
            <pc:sldMk cId="3611996795" sldId="270"/>
            <ac:spMk id="2" creationId="{319BD085-3316-DF54-7DFD-7C8EACC2DEE5}"/>
          </ac:spMkLst>
        </pc:spChg>
        <pc:spChg chg="mod">
          <ac:chgData name="Fares Makki" userId="d0c14dd2-ce13-49c4-820b-c6a5e60d5a8d" providerId="ADAL" clId="{61DC6C89-EF4C-4512-A60D-9A06905CF95C}" dt="2024-10-14T09:50:37.302" v="828" actId="14100"/>
          <ac:spMkLst>
            <pc:docMk/>
            <pc:sldMk cId="3611996795" sldId="270"/>
            <ac:spMk id="3" creationId="{3941E98C-8F9F-AA96-912E-7B5B037DC242}"/>
          </ac:spMkLst>
        </pc:spChg>
        <pc:picChg chg="add mod">
          <ac:chgData name="Fares Makki" userId="d0c14dd2-ce13-49c4-820b-c6a5e60d5a8d" providerId="ADAL" clId="{61DC6C89-EF4C-4512-A60D-9A06905CF95C}" dt="2024-10-14T09:50:39.143" v="829" actId="1076"/>
          <ac:picMkLst>
            <pc:docMk/>
            <pc:sldMk cId="3611996795" sldId="270"/>
            <ac:picMk id="1026" creationId="{18688B54-2807-C463-1837-DE22F2CA0EBB}"/>
          </ac:picMkLst>
        </pc:picChg>
      </pc:sldChg>
      <pc:sldChg chg="modSp new del mod modAnim">
        <pc:chgData name="Fares Makki" userId="d0c14dd2-ce13-49c4-820b-c6a5e60d5a8d" providerId="ADAL" clId="{61DC6C89-EF4C-4512-A60D-9A06905CF95C}" dt="2024-10-15T05:41:22.048" v="1086" actId="47"/>
        <pc:sldMkLst>
          <pc:docMk/>
          <pc:sldMk cId="4236911788" sldId="271"/>
        </pc:sldMkLst>
        <pc:spChg chg="mod">
          <ac:chgData name="Fares Makki" userId="d0c14dd2-ce13-49c4-820b-c6a5e60d5a8d" providerId="ADAL" clId="{61DC6C89-EF4C-4512-A60D-9A06905CF95C}" dt="2024-10-14T09:51:48.727" v="856" actId="20577"/>
          <ac:spMkLst>
            <pc:docMk/>
            <pc:sldMk cId="4236911788" sldId="271"/>
            <ac:spMk id="2" creationId="{61E1CD7E-DA9E-7F3B-EED8-4EEFDBA203F9}"/>
          </ac:spMkLst>
        </pc:spChg>
        <pc:spChg chg="mod">
          <ac:chgData name="Fares Makki" userId="d0c14dd2-ce13-49c4-820b-c6a5e60d5a8d" providerId="ADAL" clId="{61DC6C89-EF4C-4512-A60D-9A06905CF95C}" dt="2024-10-14T09:57:08.324" v="1070" actId="20577"/>
          <ac:spMkLst>
            <pc:docMk/>
            <pc:sldMk cId="4236911788" sldId="271"/>
            <ac:spMk id="3" creationId="{A061AD5E-7187-B426-D78F-0C9516D3C6DA}"/>
          </ac:spMkLst>
        </pc:spChg>
      </pc:sldChg>
      <pc:sldChg chg="modSp new del mod">
        <pc:chgData name="Fares Makki" userId="d0c14dd2-ce13-49c4-820b-c6a5e60d5a8d" providerId="ADAL" clId="{61DC6C89-EF4C-4512-A60D-9A06905CF95C}" dt="2024-10-15T05:41:22.048" v="1086" actId="47"/>
        <pc:sldMkLst>
          <pc:docMk/>
          <pc:sldMk cId="2018517043" sldId="272"/>
        </pc:sldMkLst>
        <pc:spChg chg="mod">
          <ac:chgData name="Fares Makki" userId="d0c14dd2-ce13-49c4-820b-c6a5e60d5a8d" providerId="ADAL" clId="{61DC6C89-EF4C-4512-A60D-9A06905CF95C}" dt="2024-10-14T09:57:20.035" v="1077" actId="20577"/>
          <ac:spMkLst>
            <pc:docMk/>
            <pc:sldMk cId="2018517043" sldId="272"/>
            <ac:spMk id="2" creationId="{B50EE7EB-1FE4-060B-3019-38917E37D6C2}"/>
          </ac:spMkLst>
        </pc:spChg>
      </pc:sldChg>
      <pc:sldChg chg="modSp new del mod">
        <pc:chgData name="Fares Makki" userId="d0c14dd2-ce13-49c4-820b-c6a5e60d5a8d" providerId="ADAL" clId="{61DC6C89-EF4C-4512-A60D-9A06905CF95C}" dt="2024-10-15T05:41:22.048" v="1086" actId="47"/>
        <pc:sldMkLst>
          <pc:docMk/>
          <pc:sldMk cId="3862089321" sldId="273"/>
        </pc:sldMkLst>
        <pc:spChg chg="mod">
          <ac:chgData name="Fares Makki" userId="d0c14dd2-ce13-49c4-820b-c6a5e60d5a8d" providerId="ADAL" clId="{61DC6C89-EF4C-4512-A60D-9A06905CF95C}" dt="2024-10-14T09:57:24.530" v="1085" actId="20577"/>
          <ac:spMkLst>
            <pc:docMk/>
            <pc:sldMk cId="3862089321" sldId="273"/>
            <ac:spMk id="2" creationId="{D1653C7F-F69B-FEE4-5A38-38910080CC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D0724-1277-47FF-817D-C1C26B04296E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7B8A4-ADFC-4843-9C95-2E33970387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5165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När man planerar en syntes börjar man med strukturformeln. Sedan jobbar man baklänges tills utgångsämnen. Man måste också tänka på utbyte (vill vara så effektiv som möjligt). </a:t>
            </a:r>
          </a:p>
          <a:p>
            <a:r>
              <a:rPr lang="sv-SE" dirty="0"/>
              <a:t>Sista steget är alltid när ämnet renas från biprodukter. Man säger att det önskade ämnet renframställs.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E7B8A4-ADFC-4843-9C95-2E33970387F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3822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Hur många andra kolatomer är </a:t>
            </a:r>
            <a:r>
              <a:rPr lang="sv-SE" dirty="0" err="1"/>
              <a:t>hydroxylgruppens</a:t>
            </a:r>
            <a:r>
              <a:rPr lang="sv-SE" dirty="0"/>
              <a:t> kolatom bunden till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E7B8A4-ADFC-4843-9C95-2E33970387F7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73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Fullständigt oxidation ges koldioxid och vatten; vi behöver försiktigt och ofullständig oxidation</a:t>
            </a:r>
          </a:p>
          <a:p>
            <a:r>
              <a:rPr lang="sv-SE" dirty="0" err="1"/>
              <a:t>Karbonylgrupp</a:t>
            </a:r>
            <a:r>
              <a:rPr lang="sv-SE" dirty="0"/>
              <a:t> får lägsta möjliga nummer </a:t>
            </a:r>
          </a:p>
          <a:p>
            <a:r>
              <a:rPr lang="sv-SE" dirty="0" err="1"/>
              <a:t>Ketoner</a:t>
            </a:r>
            <a:r>
              <a:rPr lang="sv-SE" dirty="0"/>
              <a:t> har en central kolatom med dubbelbindning till syre (</a:t>
            </a:r>
            <a:r>
              <a:rPr lang="sv-SE" dirty="0" err="1"/>
              <a:t>karbonylgrupp</a:t>
            </a:r>
            <a:r>
              <a:rPr lang="sv-SE" dirty="0"/>
              <a:t>) och ytterligare två alkylgrupper bundit till sig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E7B8A4-ADFC-4843-9C95-2E33970387F7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9094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Karboxylgrupp</a:t>
            </a:r>
            <a:r>
              <a:rPr lang="sv-SE" dirty="0"/>
              <a:t> </a:t>
            </a:r>
          </a:p>
          <a:p>
            <a:r>
              <a:rPr lang="sv-SE" dirty="0"/>
              <a:t>Bygger fettsyror </a:t>
            </a:r>
          </a:p>
          <a:p>
            <a:r>
              <a:rPr lang="sv-SE" dirty="0"/>
              <a:t>Svaga syror som blir ännu svagare ju längre </a:t>
            </a:r>
            <a:r>
              <a:rPr lang="sv-SE" dirty="0" err="1"/>
              <a:t>kolkedjan</a:t>
            </a:r>
            <a:r>
              <a:rPr lang="sv-SE" dirty="0"/>
              <a:t> är </a:t>
            </a:r>
          </a:p>
          <a:p>
            <a:r>
              <a:rPr lang="sv-SE" dirty="0"/>
              <a:t>Under protolys bildas oxoniumjoner och </a:t>
            </a:r>
            <a:r>
              <a:rPr lang="sv-SE" dirty="0" err="1"/>
              <a:t>karboxylatjoner</a:t>
            </a:r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E7B8A4-ADFC-4843-9C95-2E33970387F7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470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34DCED-91AE-8D7F-F16C-E5F90FCF4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CA8D7E2-1107-6567-14A4-38260631A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1D434D-5B52-8F0A-6174-274F3EEEE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FE5386-0B6E-71F5-DECF-33C618CC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46EB8B-6E52-4789-7992-4C5E656D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66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03B50-224A-6525-7211-E0F44E4E2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368147C-1C86-D22E-7EEB-ABC14BA41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69F82A-F105-E8FC-36FB-D3B58019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2C9A74-91B1-E16B-2FD9-DA76E973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E6F68E-8AE4-69FB-9C04-1A5D9D20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44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AE2535E-7B46-C6E1-C370-9B0A6A592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EA1AAA7-06F4-D3A5-204F-114E2B16D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94F394-841F-3872-ED69-918B4ED1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DE3997-5703-7490-0C59-DE7AE4988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350E4B-D54D-7175-C5DD-265789C0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184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6017BC-AF96-7001-B314-C459BEF21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161A0D-1322-EAC6-27AC-144952FA7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D50A46-3528-A4FD-1EEA-3AD09F773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1EEF7F-4ACE-6559-D195-90F1E9EC8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368E1F-3BB1-389C-7AFD-9897FE5B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2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15A79-D1F5-F755-2ABA-DAFAB6A21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0D5066-907D-CD26-F360-EAA91AFCD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28F672-75DD-CA7D-4DFE-609B9454C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03B20E-0151-648B-52B5-085CCF598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A4D284C-25E5-5B92-6407-43E83F095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907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F42A61-B6BC-FECD-9619-807AF446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E856AE-F0B2-3542-6A9C-323E07220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D9A78A-57F5-E67C-1C0D-46C0FF12E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8EF658-9840-14B8-2BDE-74DF49E15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B4E2330-9D44-F31F-FCAC-E90B0ED5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477A47F-83BF-D3F0-F8A1-ED0AB0E9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747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52A3C2-998E-B5FF-B52A-59427F87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7CDA9E-B141-760B-7F19-9BF813D18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FB0C7DE-43DB-AA26-ADAD-0E536ADD6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D68A87C-E1E3-6A75-4DD3-E4C33B4E09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8FA1DCC-47D4-867D-4C94-534B60220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7DAF5E3-8035-DF3A-54A8-6C66C481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CDA30B9-4E31-7627-933C-76D8EF9EF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5F5602-36C4-F3AF-2100-BB14111BA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178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C58FFC-4D05-F5D2-FB54-9C747CD4C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E858297-1B67-8C52-2BA8-EE3DCD5F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F999A86-0E47-5535-45CC-205761104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F3FF1C6-A297-C7CF-61F5-62868EA5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971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6FF1507-5168-7802-9FFC-B42B85BD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5A90454-A340-7D81-5316-43FD0F178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A8BF58D-1F80-6E8B-CC41-C3277F0B0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90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67095-E02A-EAC1-6955-5936259E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15C604-335D-661D-EB08-0AF8DBDEE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E8FABD1-4C96-33C1-8C72-D6A26A719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144961-6050-7BCF-D7F8-BE722B184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08CC803-A002-1CEF-5592-42EF2ECB9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5C32761-5605-A48B-B311-E6139ABE0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55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9EA6C6-6A02-0293-C5CD-82FCC3A6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27C087E-B6C8-810D-8EFF-77DDF0021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07EEF2-A029-E916-0117-CE772FAAC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3C1D354-6B3A-F883-F148-6F690387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6C36F6-9EF0-96E9-197C-B9686819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E50F01-6D48-0203-569C-CD984181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235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219A875-422E-4C91-C4B3-DE00F416A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6A2B2C-334E-E415-9D09-C1409E525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C872F5-486A-B80D-7365-700878228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085CD0-3AAE-4D23-9461-9FDA285E8AD0}" type="datetimeFigureOut">
              <a:rPr lang="sv-SE" smtClean="0"/>
              <a:t>2024-10-13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78A0AC-8E5E-EF46-3C11-8520943AD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A4ABBD4-C17A-824E-0884-32DBD2978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61B5F-BFC1-46A0-93E8-62EE984F3D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597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2D8AE4-22B1-28B4-F9F8-BAE0F71AB9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04A39F-99B1-0D32-0B12-5C77694C59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Funktionella grupper </a:t>
            </a:r>
          </a:p>
        </p:txBody>
      </p:sp>
    </p:spTree>
    <p:extLst>
      <p:ext uri="{BB962C8B-B14F-4D97-AF65-F5344CB8AC3E}">
        <p14:creationId xmlns:p14="http://schemas.microsoft.com/office/powerpoint/2010/main" val="1055575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92DABF-259B-8456-B5A7-AEEF6C21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Exemplar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5102FD-F474-1E38-4B8C-E3A47279C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054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1AD388-CEE6-E7E9-278D-6B43E87D7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Indelning av alkoholer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594E94-79B4-FF74-DCE1-1C8D52AFC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Primär alkohol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Sekundär alkohol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Tertiär alkohol </a:t>
            </a:r>
          </a:p>
        </p:txBody>
      </p:sp>
    </p:spTree>
    <p:extLst>
      <p:ext uri="{BB962C8B-B14F-4D97-AF65-F5344CB8AC3E}">
        <p14:creationId xmlns:p14="http://schemas.microsoft.com/office/powerpoint/2010/main" val="2173466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EDC08E-EC97-BFFB-F3EE-CA96F4A6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Syntes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9A519B6D-88AD-3243-862B-1839FED034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Substitutionsreaktion: </a:t>
                </a:r>
              </a:p>
              <a:p>
                <a:pPr lvl="1"/>
                <a:r>
                  <a:rPr lang="sv-SE" dirty="0" err="1"/>
                  <a:t>Alkylhalogenid</a:t>
                </a:r>
                <a:r>
                  <a:rPr lang="sv-SE" dirty="0"/>
                  <a:t> + vatten </a:t>
                </a:r>
                <a:r>
                  <a:rPr lang="sv-SE" dirty="0">
                    <a:sym typeface="Wingdings" panose="05000000000000000000" pitchFamily="2" charset="2"/>
                  </a:rPr>
                  <a:t> alkohol </a:t>
                </a:r>
              </a:p>
              <a:p>
                <a:pPr lvl="1"/>
                <a:endParaRPr lang="sv-SE" dirty="0">
                  <a:sym typeface="Wingdings" panose="05000000000000000000" pitchFamily="2" charset="2"/>
                </a:endParaRPr>
              </a:p>
              <a:p>
                <a:pPr lvl="1"/>
                <a:endParaRPr lang="sv-SE" dirty="0">
                  <a:sym typeface="Wingdings" panose="05000000000000000000" pitchFamily="2" charset="2"/>
                </a:endParaRPr>
              </a:p>
              <a:p>
                <a:pPr lvl="1"/>
                <a:endParaRPr lang="sv-SE" dirty="0">
                  <a:sym typeface="Wingdings" panose="05000000000000000000" pitchFamily="2" charset="2"/>
                </a:endParaRPr>
              </a:p>
              <a:p>
                <a:pPr lvl="1"/>
                <a:endParaRPr lang="sv-SE" dirty="0">
                  <a:sym typeface="Wingdings" panose="05000000000000000000" pitchFamily="2" charset="2"/>
                </a:endParaRPr>
              </a:p>
              <a:p>
                <a:r>
                  <a:rPr lang="sv-SE" dirty="0">
                    <a:sym typeface="Wingdings" panose="05000000000000000000" pitchFamily="2" charset="2"/>
                  </a:rPr>
                  <a:t>Additionsreaktion: </a:t>
                </a:r>
              </a:p>
              <a:p>
                <a:pPr lvl="1"/>
                <a:r>
                  <a:rPr lang="sv-SE" dirty="0" err="1">
                    <a:sym typeface="Wingdings" panose="05000000000000000000" pitchFamily="2" charset="2"/>
                  </a:rPr>
                  <a:t>Alken</a:t>
                </a:r>
                <a:r>
                  <a:rPr lang="sv-SE" dirty="0">
                    <a:sym typeface="Wingdings" panose="05000000000000000000" pitchFamily="2" charset="2"/>
                  </a:rPr>
                  <a:t> + vatten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sv-SE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sv-SE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𝑘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𝑎𝑡𝑎𝑙𝑦𝑠𝑎𝑡𝑜𝑟</m:t>
                        </m:r>
                      </m:e>
                    </m:groupChr>
                  </m:oMath>
                </a14:m>
                <a:r>
                  <a:rPr lang="sv-SE" dirty="0"/>
                  <a:t> alkohol </a:t>
                </a: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9A519B6D-88AD-3243-862B-1839FED034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2618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FCF10B-1D2A-E571-55A8-1A6CA669D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Oxidation av Alkoholer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D77387-B332-BE04-1ED0-474D4E640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Primär alkohol + oxidationsmedel 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Ändelse –al till alkanens namn </a:t>
            </a:r>
          </a:p>
          <a:p>
            <a:endParaRPr lang="sv-SE" dirty="0"/>
          </a:p>
          <a:p>
            <a:r>
              <a:rPr lang="sv-SE" dirty="0"/>
              <a:t>Sekundär alkohol + oxidationsmedel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Ändelse –on till alkanens namn  </a:t>
            </a:r>
          </a:p>
        </p:txBody>
      </p:sp>
    </p:spTree>
    <p:extLst>
      <p:ext uri="{BB962C8B-B14F-4D97-AF65-F5344CB8AC3E}">
        <p14:creationId xmlns:p14="http://schemas.microsoft.com/office/powerpoint/2010/main" val="22481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F64C2D-0CB3-37A9-2E2B-719A17BC3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Oxidation av Aldehyder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093F09-6442-9C17-E612-D3655AD8F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Aldehyd + oxidationsmedel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Ändelse –syra till alkanens namn 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cxnSp>
        <p:nvCxnSpPr>
          <p:cNvPr id="5" name="Rak pilkoppling 4">
            <a:extLst>
              <a:ext uri="{FF2B5EF4-FFF2-40B4-BE49-F238E27FC236}">
                <a16:creationId xmlns:a16="http://schemas.microsoft.com/office/drawing/2014/main" id="{34B8698C-30FE-7978-0E91-D3432DE16CC9}"/>
              </a:ext>
            </a:extLst>
          </p:cNvPr>
          <p:cNvCxnSpPr>
            <a:cxnSpLocks/>
          </p:cNvCxnSpPr>
          <p:nvPr/>
        </p:nvCxnSpPr>
        <p:spPr>
          <a:xfrm>
            <a:off x="5476672" y="2042808"/>
            <a:ext cx="82685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ruta 6">
            <a:extLst>
              <a:ext uri="{FF2B5EF4-FFF2-40B4-BE49-F238E27FC236}">
                <a16:creationId xmlns:a16="http://schemas.microsoft.com/office/drawing/2014/main" id="{18A8FCA8-A5E5-0096-ADE5-63644571A86C}"/>
              </a:ext>
            </a:extLst>
          </p:cNvPr>
          <p:cNvSpPr txBox="1"/>
          <p:nvPr/>
        </p:nvSpPr>
        <p:spPr>
          <a:xfrm>
            <a:off x="6464840" y="1781198"/>
            <a:ext cx="2363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Karboxylsyra </a:t>
            </a:r>
          </a:p>
        </p:txBody>
      </p:sp>
    </p:spTree>
    <p:extLst>
      <p:ext uri="{BB962C8B-B14F-4D97-AF65-F5344CB8AC3E}">
        <p14:creationId xmlns:p14="http://schemas.microsoft.com/office/powerpoint/2010/main" val="377916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65091A-8DA9-C7C6-4F24-E7D902727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Funktionell grupp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5BEE45-4D1D-B54C-D7E3-E1CAD7359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en eller flera väteatomer i ett kolväte byts ut mot atomer av andra grundämne </a:t>
            </a:r>
          </a:p>
          <a:p>
            <a:pPr lvl="1"/>
            <a:r>
              <a:rPr lang="sv-SE" dirty="0"/>
              <a:t>En funktionell grupp ger kolväte typiska egenskaper </a:t>
            </a:r>
          </a:p>
          <a:p>
            <a:pPr lvl="1"/>
            <a:r>
              <a:rPr lang="sv-SE" dirty="0"/>
              <a:t>Alla funktionella grupper ger olika egenskaper </a:t>
            </a:r>
          </a:p>
          <a:p>
            <a:r>
              <a:rPr lang="sv-SE" dirty="0"/>
              <a:t>Organiska föreningar med samma funktionell grupp tillhör samma </a:t>
            </a:r>
            <a:r>
              <a:rPr lang="sv-SE" i="1" dirty="0"/>
              <a:t>ämnesklass</a:t>
            </a:r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800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3C86BD-E785-6C73-90C5-4A00E4F24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Ämnesklass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87DE45-54C7-ECC5-3640-C5944D970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Alkaner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Reaktionströga </a:t>
            </a:r>
          </a:p>
          <a:p>
            <a:pPr lvl="1"/>
            <a:r>
              <a:rPr lang="sv-SE" dirty="0"/>
              <a:t>Mest utnyttjade reaktion är förbrännings </a:t>
            </a:r>
            <a:r>
              <a:rPr lang="sv-SE" dirty="0" err="1"/>
              <a:t>redoxreaktionen</a:t>
            </a:r>
            <a:r>
              <a:rPr lang="sv-SE" dirty="0"/>
              <a:t> </a:t>
            </a:r>
          </a:p>
          <a:p>
            <a:r>
              <a:rPr lang="sv-SE" dirty="0" err="1"/>
              <a:t>Alkener</a:t>
            </a:r>
            <a:endParaRPr lang="sv-SE" dirty="0"/>
          </a:p>
          <a:p>
            <a:pPr lvl="1"/>
            <a:r>
              <a:rPr lang="sv-SE" dirty="0"/>
              <a:t>Lättare att reagera tack vare dubbelbindningen 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411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6878A-8EDC-3604-C567-FCCA2CDC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Organisk Syntes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DAEF51-E3B4-C60E-A10E-1BA1C7321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sv-SE" dirty="0"/>
              <a:t>Framställning av organiska föreningar med hjälp av kemiska reaktioner </a:t>
            </a:r>
          </a:p>
          <a:p>
            <a:r>
              <a:rPr lang="sv-SE" dirty="0"/>
              <a:t>Funktionella grupper är reaktiva </a:t>
            </a:r>
          </a:p>
          <a:p>
            <a:r>
              <a:rPr lang="sv-SE" dirty="0"/>
              <a:t>Organiska stamträd </a:t>
            </a:r>
          </a:p>
          <a:p>
            <a:endParaRPr lang="sv-SE" dirty="0"/>
          </a:p>
        </p:txBody>
      </p:sp>
      <p:pic>
        <p:nvPicPr>
          <p:cNvPr id="4" name="Platshållare för innehåll 4" descr="En bild som visar text, papper, Tryck, brev&#10;&#10;Automatiskt genererad beskrivning">
            <a:extLst>
              <a:ext uri="{FF2B5EF4-FFF2-40B4-BE49-F238E27FC236}">
                <a16:creationId xmlns:a16="http://schemas.microsoft.com/office/drawing/2014/main" id="{7B90B5E9-5935-4D91-53B6-A95658FE63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8" t="15143" b="21176"/>
          <a:stretch/>
        </p:blipFill>
        <p:spPr>
          <a:xfrm>
            <a:off x="6095999" y="1690687"/>
            <a:ext cx="5458691" cy="482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4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6878A-8EDC-3604-C567-FCCA2CDC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DAEF51-E3B4-C60E-A10E-1BA1C7321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Platshållare för innehåll 4" descr="En bild som visar text, papper, Tryck, brev&#10;&#10;Automatiskt genererad beskrivning">
            <a:extLst>
              <a:ext uri="{FF2B5EF4-FFF2-40B4-BE49-F238E27FC236}">
                <a16:creationId xmlns:a16="http://schemas.microsoft.com/office/drawing/2014/main" id="{7B90B5E9-5935-4D91-53B6-A95658FE63F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8" t="15143" b="21176"/>
          <a:stretch/>
        </p:blipFill>
        <p:spPr>
          <a:xfrm>
            <a:off x="2207580" y="0"/>
            <a:ext cx="7776839" cy="686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9279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BB3E86-E220-1DCB-EBF8-5BB2D030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Alkylhalogenider</a:t>
            </a:r>
            <a:r>
              <a:rPr lang="sv-SE" dirty="0"/>
              <a:t> (</a:t>
            </a:r>
            <a:r>
              <a:rPr lang="sv-SE" dirty="0" err="1"/>
              <a:t>halogenalkaner</a:t>
            </a:r>
            <a:r>
              <a:rPr lang="sv-SE" dirty="0"/>
              <a:t>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1E9D42-7448-DDE8-5F08-1C68F1C09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Funktionell grupp är halogenatomer </a:t>
            </a:r>
          </a:p>
          <a:p>
            <a:r>
              <a:rPr lang="sv-SE" dirty="0"/>
              <a:t>Två sätt: </a:t>
            </a:r>
          </a:p>
          <a:p>
            <a:pPr lvl="1"/>
            <a:r>
              <a:rPr lang="sv-SE" i="1" dirty="0"/>
              <a:t>Substitutionsreaktion*</a:t>
            </a:r>
            <a:r>
              <a:rPr lang="sv-SE" dirty="0"/>
              <a:t> – alkan + halogen </a:t>
            </a:r>
            <a:r>
              <a:rPr lang="sv-SE" dirty="0">
                <a:sym typeface="Wingdings" panose="05000000000000000000" pitchFamily="2" charset="2"/>
              </a:rPr>
              <a:t> </a:t>
            </a:r>
            <a:r>
              <a:rPr lang="sv-SE" dirty="0" err="1">
                <a:sym typeface="Wingdings" panose="05000000000000000000" pitchFamily="2" charset="2"/>
              </a:rPr>
              <a:t>alkylhalogenid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sv-SE" i="1" dirty="0">
                <a:sym typeface="Wingdings" panose="05000000000000000000" pitchFamily="2" charset="2"/>
              </a:rPr>
              <a:t>Additionsreaktion – </a:t>
            </a:r>
            <a:r>
              <a:rPr lang="sv-SE" dirty="0" err="1">
                <a:sym typeface="Wingdings" panose="05000000000000000000" pitchFamily="2" charset="2"/>
              </a:rPr>
              <a:t>alken</a:t>
            </a:r>
            <a:r>
              <a:rPr lang="sv-SE" dirty="0">
                <a:sym typeface="Wingdings" panose="05000000000000000000" pitchFamily="2" charset="2"/>
              </a:rPr>
              <a:t> + halogen  </a:t>
            </a:r>
            <a:r>
              <a:rPr lang="sv-SE" dirty="0" err="1">
                <a:sym typeface="Wingdings" panose="05000000000000000000" pitchFamily="2" charset="2"/>
              </a:rPr>
              <a:t>alkylhalogenid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r>
              <a:rPr lang="sv-SE" dirty="0">
                <a:sym typeface="Wingdings" panose="05000000000000000000" pitchFamily="2" charset="2"/>
              </a:rPr>
              <a:t>Halogenatomer är substituenter på en </a:t>
            </a:r>
            <a:r>
              <a:rPr lang="sv-SE" dirty="0" err="1">
                <a:sym typeface="Wingdings" panose="05000000000000000000" pitchFamily="2" charset="2"/>
              </a:rPr>
              <a:t>kolkedja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endParaRPr lang="sv-SE" i="1" dirty="0">
              <a:sym typeface="Wingdings" panose="05000000000000000000" pitchFamily="2" charset="2"/>
            </a:endParaRPr>
          </a:p>
          <a:p>
            <a:endParaRPr lang="sv-SE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v-SE" i="1" dirty="0">
                <a:sym typeface="Wingdings" panose="05000000000000000000" pitchFamily="2" charset="2"/>
              </a:rPr>
              <a:t>*krävs mycket energi (värme eller UV-ljus) 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204675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E06A37-8FCB-A82D-F12D-1398128F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Exemplar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F5312F-5F60-0F60-48C9-76799099B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6896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A6AF93-C21D-08A5-2EF7-5C1B3C9C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Alkoholer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E757C3-B4A9-91A0-9E5E-2126CD61E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Funktionell grupp är </a:t>
            </a:r>
            <a:r>
              <a:rPr lang="sv-SE" dirty="0" err="1"/>
              <a:t>hydroxylgrupp</a:t>
            </a:r>
            <a:r>
              <a:rPr lang="sv-SE" dirty="0"/>
              <a:t>, -OH </a:t>
            </a:r>
          </a:p>
          <a:p>
            <a:r>
              <a:rPr lang="sv-SE" dirty="0"/>
              <a:t>Gör en alkan polär (korta eller långa </a:t>
            </a:r>
            <a:r>
              <a:rPr lang="sv-SE" dirty="0" err="1"/>
              <a:t>kolkedjor</a:t>
            </a:r>
            <a:r>
              <a:rPr lang="sv-SE" dirty="0"/>
              <a:t>?)</a:t>
            </a:r>
          </a:p>
          <a:p>
            <a:r>
              <a:rPr lang="sv-SE" dirty="0"/>
              <a:t>Blandbara i vatten sänker fryspunkten (varför?)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9308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945AF7-5B84-CCDC-1474-A08BD1AEC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Namngivning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2B439D-FB77-7F17-57EB-0C29E6B07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Hydroxylgrupp</a:t>
            </a:r>
            <a:r>
              <a:rPr lang="sv-SE" dirty="0"/>
              <a:t> är en del av längsta </a:t>
            </a:r>
            <a:r>
              <a:rPr lang="sv-SE" dirty="0" err="1"/>
              <a:t>kolkedjan</a:t>
            </a:r>
            <a:r>
              <a:rPr lang="sv-SE" dirty="0"/>
              <a:t> </a:t>
            </a:r>
          </a:p>
          <a:p>
            <a:r>
              <a:rPr lang="sv-SE" dirty="0" err="1"/>
              <a:t>Hydroxylgrupp</a:t>
            </a:r>
            <a:r>
              <a:rPr lang="sv-SE" dirty="0"/>
              <a:t> får lägsta nummer </a:t>
            </a:r>
          </a:p>
          <a:p>
            <a:r>
              <a:rPr lang="sv-SE" dirty="0"/>
              <a:t>Ändelsen –</a:t>
            </a:r>
            <a:r>
              <a:rPr lang="sv-SE" dirty="0" err="1"/>
              <a:t>ol</a:t>
            </a:r>
            <a:r>
              <a:rPr lang="sv-SE" dirty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2378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338</Words>
  <Application>Microsoft Office PowerPoint</Application>
  <PresentationFormat>Bredbild</PresentationFormat>
  <Paragraphs>85</Paragraphs>
  <Slides>14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Cambria Math</vt:lpstr>
      <vt:lpstr>Wingdings</vt:lpstr>
      <vt:lpstr>Office-tema</vt:lpstr>
      <vt:lpstr>Kemi 2</vt:lpstr>
      <vt:lpstr>Funktionell grupp </vt:lpstr>
      <vt:lpstr>Ämnesklass </vt:lpstr>
      <vt:lpstr>Organisk Syntes </vt:lpstr>
      <vt:lpstr>PowerPoint-presentation</vt:lpstr>
      <vt:lpstr>Alkylhalogenider (halogenalkaner)</vt:lpstr>
      <vt:lpstr>Exemplar</vt:lpstr>
      <vt:lpstr>Alkoholer </vt:lpstr>
      <vt:lpstr>Namngivning </vt:lpstr>
      <vt:lpstr>Exemplar </vt:lpstr>
      <vt:lpstr>Indelning av alkoholer </vt:lpstr>
      <vt:lpstr>Syntes  </vt:lpstr>
      <vt:lpstr>Oxidation av Alkoholer</vt:lpstr>
      <vt:lpstr>Oxidation av Aldehyder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2024-09-27T08:39:46Z</dcterms:created>
  <dcterms:modified xsi:type="dcterms:W3CDTF">2024-10-15T05:41:30Z</dcterms:modified>
</cp:coreProperties>
</file>